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9601200" cy="12801600" type="A3"/>
  <p:notesSz cx="6858000" cy="9144000"/>
  <p:custDataLst>
    <p:tags r:id="rId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47" d="100"/>
          <a:sy n="47" d="100"/>
        </p:scale>
        <p:origin x="2154" y="5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tags" Target="tags/tag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200150" y="2095078"/>
            <a:ext cx="7200900" cy="4456854"/>
          </a:xfrm>
        </p:spPr>
        <p:txBody>
          <a:bodyPr anchor="b"/>
          <a:lstStyle>
            <a:lvl1pPr algn="ctr">
              <a:defRPr sz="6300"/>
            </a:lvl1pPr>
          </a:lstStyle>
          <a:p>
            <a:r>
              <a:rPr lang="zh-CN" altLang="en-US"/>
              <a:t>单击此处编辑母版标题样式</a:t>
            </a:r>
          </a:p>
        </p:txBody>
      </p:sp>
      <p:sp>
        <p:nvSpPr>
          <p:cNvPr id="3" name="副标题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2025/2/28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2025/2/28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70858" y="681566"/>
            <a:ext cx="2070258" cy="1084876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60083" y="681566"/>
            <a:ext cx="6090762" cy="1084876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2025/2/28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2025/2/28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55082" y="3191512"/>
            <a:ext cx="8281035" cy="5325109"/>
          </a:xfrm>
        </p:spPr>
        <p:txBody>
          <a:bodyPr anchor="b"/>
          <a:lstStyle>
            <a:lvl1pPr>
              <a:defRPr sz="6300"/>
            </a:lvl1pPr>
          </a:lstStyle>
          <a:p>
            <a:r>
              <a:rPr lang="zh-CN" altLang="en-US"/>
              <a:t>单击此处编辑母版标题样式</a:t>
            </a:r>
          </a:p>
        </p:txBody>
      </p:sp>
      <p:sp>
        <p:nvSpPr>
          <p:cNvPr id="3" name="文本占位符 2"/>
          <p:cNvSpPr>
            <a:spLocks noGrp="1"/>
          </p:cNvSpPr>
          <p:nvPr>
            <p:ph type="body" idx="1"/>
          </p:nvPr>
        </p:nvSpPr>
        <p:spPr>
          <a:xfrm>
            <a:off x="655082" y="8566998"/>
            <a:ext cx="8281035" cy="2800349"/>
          </a:xfrm>
        </p:spPr>
        <p:txBody>
          <a:bodyPr/>
          <a:lstStyle>
            <a:lvl1pPr marL="0" indent="0">
              <a:buNone/>
              <a:defRPr sz="2520">
                <a:solidFill>
                  <a:schemeClr val="tx1">
                    <a:tint val="75000"/>
                  </a:schemeClr>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2025/2/28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60083" y="3407834"/>
            <a:ext cx="4080510" cy="812249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860608" y="3407834"/>
            <a:ext cx="4080510" cy="812249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2025/2/28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61333" y="681566"/>
            <a:ext cx="8281035" cy="2474384"/>
          </a:xfrm>
        </p:spPr>
        <p:txBody>
          <a:bodyPr/>
          <a:lstStyle/>
          <a:p>
            <a:r>
              <a:rPr lang="zh-CN" altLang="en-US"/>
              <a:t>单击此处编辑母版标题样式</a:t>
            </a:r>
          </a:p>
        </p:txBody>
      </p:sp>
      <p:sp>
        <p:nvSpPr>
          <p:cNvPr id="3" name="文本占位符 2"/>
          <p:cNvSpPr>
            <a:spLocks noGrp="1"/>
          </p:cNvSpPr>
          <p:nvPr>
            <p:ph type="body" idx="1"/>
          </p:nvPr>
        </p:nvSpPr>
        <p:spPr>
          <a:xfrm>
            <a:off x="661333" y="3138172"/>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zh-CN" altLang="en-US"/>
              <a:t>单击此处编辑母版文本样式</a:t>
            </a:r>
          </a:p>
        </p:txBody>
      </p:sp>
      <p:sp>
        <p:nvSpPr>
          <p:cNvPr id="4" name="内容占位符 3"/>
          <p:cNvSpPr>
            <a:spLocks noGrp="1"/>
          </p:cNvSpPr>
          <p:nvPr>
            <p:ph sz="half" idx="2"/>
          </p:nvPr>
        </p:nvSpPr>
        <p:spPr>
          <a:xfrm>
            <a:off x="661333" y="4676140"/>
            <a:ext cx="4061757" cy="687789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860608" y="3138172"/>
            <a:ext cx="4081760"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zh-CN" altLang="en-US"/>
              <a:t>单击此处编辑母版文本样式</a:t>
            </a:r>
          </a:p>
        </p:txBody>
      </p:sp>
      <p:sp>
        <p:nvSpPr>
          <p:cNvPr id="6" name="内容占位符 5"/>
          <p:cNvSpPr>
            <a:spLocks noGrp="1"/>
          </p:cNvSpPr>
          <p:nvPr>
            <p:ph sz="quarter" idx="4"/>
          </p:nvPr>
        </p:nvSpPr>
        <p:spPr>
          <a:xfrm>
            <a:off x="4860608" y="4676140"/>
            <a:ext cx="4081760" cy="687789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D997B5FA-0921-464F-AAE1-844C04324D75}" type="datetimeFigureOut">
              <a:rPr lang="zh-CN" altLang="en-US" smtClean="0"/>
              <a:t>2025/2/28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D997B5FA-0921-464F-AAE1-844C04324D75}" type="datetimeFigureOut">
              <a:rPr lang="zh-CN" altLang="en-US" smtClean="0"/>
              <a:t>2025/2/28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t>2025/2/28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61333" y="853440"/>
            <a:ext cx="3096636" cy="2987040"/>
          </a:xfrm>
        </p:spPr>
        <p:txBody>
          <a:bodyPr anchor="b"/>
          <a:lstStyle>
            <a:lvl1pPr>
              <a:defRPr sz="3360"/>
            </a:lvl1pPr>
          </a:lstStyle>
          <a:p>
            <a:r>
              <a:rPr lang="zh-CN" altLang="en-US"/>
              <a:t>单击此处编辑母版标题样式</a:t>
            </a:r>
          </a:p>
        </p:txBody>
      </p:sp>
      <p:sp>
        <p:nvSpPr>
          <p:cNvPr id="3" name="内容占位符 2"/>
          <p:cNvSpPr>
            <a:spLocks noGrp="1"/>
          </p:cNvSpPr>
          <p:nvPr>
            <p:ph idx="1"/>
          </p:nvPr>
        </p:nvSpPr>
        <p:spPr>
          <a:xfrm>
            <a:off x="4081760" y="1843194"/>
            <a:ext cx="4860608" cy="9097435"/>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61333" y="3840480"/>
            <a:ext cx="3096636"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2025/2/28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61333" y="853440"/>
            <a:ext cx="3096636" cy="2987040"/>
          </a:xfrm>
        </p:spPr>
        <p:txBody>
          <a:bodyPr anchor="b"/>
          <a:lstStyle>
            <a:lvl1pPr>
              <a:defRPr sz="3360"/>
            </a:lvl1pPr>
          </a:lstStyle>
          <a:p>
            <a:r>
              <a:rPr lang="zh-CN" altLang="en-US"/>
              <a:t>单击此处编辑母版标题样式</a:t>
            </a:r>
          </a:p>
        </p:txBody>
      </p:sp>
      <p:sp>
        <p:nvSpPr>
          <p:cNvPr id="3" name="图片占位符 2"/>
          <p:cNvSpPr>
            <a:spLocks noGrp="1"/>
          </p:cNvSpPr>
          <p:nvPr>
            <p:ph type="pic" idx="1"/>
          </p:nvPr>
        </p:nvSpPr>
        <p:spPr>
          <a:xfrm>
            <a:off x="4081760" y="1843194"/>
            <a:ext cx="4860608" cy="9097435"/>
          </a:xfrm>
        </p:spPr>
        <p:txBody>
          <a:bodyPr/>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endParaRPr lang="zh-CN" altLang="en-US"/>
          </a:p>
        </p:txBody>
      </p:sp>
      <p:sp>
        <p:nvSpPr>
          <p:cNvPr id="4" name="文本占位符 3"/>
          <p:cNvSpPr>
            <a:spLocks noGrp="1"/>
          </p:cNvSpPr>
          <p:nvPr>
            <p:ph type="body" sz="half" idx="2"/>
          </p:nvPr>
        </p:nvSpPr>
        <p:spPr>
          <a:xfrm>
            <a:off x="661333" y="3840480"/>
            <a:ext cx="3096636"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2025/2/28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60083" y="681566"/>
            <a:ext cx="8281035" cy="2474384"/>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60083" y="3407834"/>
            <a:ext cx="8281035" cy="812249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60083" y="11865187"/>
            <a:ext cx="2160270" cy="681566"/>
          </a:xfrm>
          <a:prstGeom prst="rect">
            <a:avLst/>
          </a:prstGeom>
        </p:spPr>
        <p:txBody>
          <a:bodyPr vert="horz" lIns="91440" tIns="45720" rIns="91440" bIns="45720" rtlCol="0" anchor="ctr"/>
          <a:lstStyle>
            <a:lvl1pPr algn="l">
              <a:defRPr sz="1260">
                <a:solidFill>
                  <a:schemeClr val="tx1">
                    <a:tint val="75000"/>
                  </a:schemeClr>
                </a:solidFill>
              </a:defRPr>
            </a:lvl1pPr>
          </a:lstStyle>
          <a:p>
            <a:fld id="{D997B5FA-0921-464F-AAE1-844C04324D75}" type="datetimeFigureOut">
              <a:rPr lang="zh-CN" altLang="en-US" smtClean="0"/>
              <a:t>2025/2/28</a:t>
            </a:fld>
            <a:endParaRPr lang="zh-CN" altLang="en-US"/>
          </a:p>
        </p:txBody>
      </p:sp>
      <p:sp>
        <p:nvSpPr>
          <p:cNvPr id="5" name="页脚占位符 4"/>
          <p:cNvSpPr>
            <a:spLocks noGrp="1"/>
          </p:cNvSpPr>
          <p:nvPr>
            <p:ph type="ftr" sz="quarter" idx="3"/>
          </p:nvPr>
        </p:nvSpPr>
        <p:spPr>
          <a:xfrm>
            <a:off x="3180398" y="11865187"/>
            <a:ext cx="3240405" cy="681566"/>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780848" y="11865187"/>
            <a:ext cx="2160270" cy="681566"/>
          </a:xfrm>
          <a:prstGeom prst="rect">
            <a:avLst/>
          </a:prstGeom>
        </p:spPr>
        <p:txBody>
          <a:bodyPr vert="horz" lIns="91440" tIns="45720" rIns="91440" bIns="45720" rtlCol="0" anchor="ctr"/>
          <a:lstStyle>
            <a:lvl1pPr algn="r">
              <a:defRPr sz="1260">
                <a:solidFill>
                  <a:schemeClr val="tx1">
                    <a:tint val="75000"/>
                  </a:schemeClr>
                </a:solidFill>
              </a:defRPr>
            </a:lvl1pPr>
          </a:lstStyle>
          <a:p>
            <a:fld id="{565CE74E-AB26-4998-AD42-012C4C1AD07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zh-CN"/>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4.jpe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a:t> </a:t>
            </a:r>
          </a:p>
        </p:txBody>
      </p:sp>
      <p:sp>
        <p:nvSpPr>
          <p:cNvPr id="3" name="副标题 2"/>
          <p:cNvSpPr>
            <a:spLocks noGrp="1"/>
          </p:cNvSpPr>
          <p:nvPr>
            <p:ph type="subTitle" idx="1"/>
          </p:nvPr>
        </p:nvSpPr>
        <p:spPr/>
        <p:txBody>
          <a:bodyPr/>
          <a:lstStyle/>
          <a:p>
            <a:endParaRPr lang="zh-CN" altLang="en-US"/>
          </a:p>
        </p:txBody>
      </p:sp>
      <p:pic>
        <p:nvPicPr>
          <p:cNvPr id="4" name="图片 3" descr="T-154190-0ECF150AAc(1)"/>
          <p:cNvPicPr>
            <a:picLocks noChangeAspect="1"/>
          </p:cNvPicPr>
          <p:nvPr/>
        </p:nvPicPr>
        <p:blipFill>
          <a:blip r:embed="rId4"/>
          <a:stretch>
            <a:fillRect/>
          </a:stretch>
        </p:blipFill>
        <p:spPr>
          <a:xfrm>
            <a:off x="0" y="-888"/>
            <a:ext cx="9601200" cy="12802489"/>
          </a:xfrm>
          <a:prstGeom prst="rect">
            <a:avLst/>
          </a:prstGeom>
        </p:spPr>
      </p:pic>
      <p:pic>
        <p:nvPicPr>
          <p:cNvPr id="6" name="图片 19"/>
          <p:cNvPicPr>
            <a:picLocks noChangeAspect="1"/>
          </p:cNvPicPr>
          <p:nvPr>
            <p:custDataLst>
              <p:tags r:id="rId1"/>
            </p:custDataLst>
          </p:nvPr>
        </p:nvPicPr>
        <p:blipFill>
          <a:blip r:embed="rId5"/>
          <a:stretch>
            <a:fillRect/>
          </a:stretch>
        </p:blipFill>
        <p:spPr>
          <a:xfrm>
            <a:off x="857885" y="528067"/>
            <a:ext cx="1923796" cy="564515"/>
          </a:xfrm>
          <a:prstGeom prst="rect">
            <a:avLst/>
          </a:prstGeom>
          <a:noFill/>
          <a:ln>
            <a:noFill/>
          </a:ln>
        </p:spPr>
      </p:pic>
      <p:pic>
        <p:nvPicPr>
          <p:cNvPr id="7" name="图片 20"/>
          <p:cNvPicPr>
            <a:picLocks noChangeAspect="1"/>
          </p:cNvPicPr>
          <p:nvPr>
            <p:custDataLst>
              <p:tags r:id="rId2"/>
            </p:custDataLst>
          </p:nvPr>
        </p:nvPicPr>
        <p:blipFill>
          <a:blip r:embed="rId6"/>
          <a:stretch>
            <a:fillRect/>
          </a:stretch>
        </p:blipFill>
        <p:spPr>
          <a:xfrm>
            <a:off x="6463030" y="566294"/>
            <a:ext cx="2538984" cy="647192"/>
          </a:xfrm>
          <a:prstGeom prst="rect">
            <a:avLst/>
          </a:prstGeom>
          <a:noFill/>
          <a:ln>
            <a:noFill/>
          </a:ln>
        </p:spPr>
      </p:pic>
      <p:sp>
        <p:nvSpPr>
          <p:cNvPr id="9" name="文本框 8"/>
          <p:cNvSpPr txBox="1"/>
          <p:nvPr/>
        </p:nvSpPr>
        <p:spPr>
          <a:xfrm>
            <a:off x="866775" y="572472"/>
            <a:ext cx="7840980" cy="780415"/>
          </a:xfrm>
          <a:prstGeom prst="rect">
            <a:avLst/>
          </a:prstGeom>
          <a:noFill/>
        </p:spPr>
        <p:txBody>
          <a:bodyPr wrap="square" rtlCol="0">
            <a:spAutoFit/>
          </a:bodyPr>
          <a:lstStyle/>
          <a:p>
            <a:pPr algn="ctr"/>
            <a:r>
              <a:rPr lang="en-US" altLang="zh-CN" sz="4480" b="1" kern="100" dirty="0" err="1">
                <a:latin typeface="Times New Roman" panose="02020603050405020304"/>
                <a:ea typeface="方正舒体" panose="02010601030101010101" charset="-122"/>
                <a:cs typeface="Times New Roman" panose="02020603050405020304"/>
              </a:rPr>
              <a:t>学术报告会</a:t>
            </a:r>
            <a:endParaRPr lang="en-US" altLang="zh-CN" sz="4480" b="1" kern="100" dirty="0">
              <a:latin typeface="Times New Roman" panose="02020603050405020304"/>
              <a:ea typeface="方正舒体" panose="02010601030101010101" charset="-122"/>
              <a:cs typeface="Times New Roman" panose="02020603050405020304"/>
            </a:endParaRPr>
          </a:p>
        </p:txBody>
      </p:sp>
      <p:sp>
        <p:nvSpPr>
          <p:cNvPr id="10" name="文本框 9"/>
          <p:cNvSpPr txBox="1"/>
          <p:nvPr/>
        </p:nvSpPr>
        <p:spPr>
          <a:xfrm>
            <a:off x="857885" y="1377329"/>
            <a:ext cx="7112000" cy="706755"/>
          </a:xfrm>
          <a:prstGeom prst="rect">
            <a:avLst/>
          </a:prstGeom>
          <a:noFill/>
          <a:ln w="9525">
            <a:noFill/>
          </a:ln>
        </p:spPr>
        <p:txBody>
          <a:bodyPr>
            <a:spAutoFit/>
          </a:bodyPr>
          <a:lstStyle/>
          <a:p>
            <a:pPr indent="0"/>
            <a:r>
              <a:rPr lang="zh-CN" sz="2000" b="1" dirty="0">
                <a:latin typeface="微软雅黑" panose="020B0503020204020204" charset="-122"/>
                <a:ea typeface="微软雅黑" panose="020B0503020204020204" charset="-122"/>
                <a:cs typeface="微软雅黑" panose="020B0503020204020204" charset="-122"/>
              </a:rPr>
              <a:t>时间：</a:t>
            </a:r>
            <a:r>
              <a:rPr lang="en-US" sz="2000" b="1" dirty="0">
                <a:latin typeface="微软雅黑" panose="020B0503020204020204" charset="-122"/>
                <a:ea typeface="微软雅黑" panose="020B0503020204020204" charset="-122"/>
                <a:cs typeface="微软雅黑" panose="020B0503020204020204" charset="-122"/>
              </a:rPr>
              <a:t>2025</a:t>
            </a:r>
            <a:r>
              <a:rPr lang="zh-CN" sz="2000" b="1" dirty="0">
                <a:latin typeface="微软雅黑" panose="020B0503020204020204" charset="-122"/>
                <a:ea typeface="微软雅黑" panose="020B0503020204020204" charset="-122"/>
                <a:cs typeface="微软雅黑" panose="020B0503020204020204" charset="-122"/>
              </a:rPr>
              <a:t>年</a:t>
            </a:r>
            <a:r>
              <a:rPr lang="en-US" altLang="zh-CN" sz="2000" b="1" dirty="0">
                <a:latin typeface="微软雅黑" panose="020B0503020204020204" charset="-122"/>
                <a:ea typeface="微软雅黑" panose="020B0503020204020204" charset="-122"/>
                <a:cs typeface="微软雅黑" panose="020B0503020204020204" charset="-122"/>
              </a:rPr>
              <a:t>3</a:t>
            </a:r>
            <a:r>
              <a:rPr lang="zh-CN" sz="2000" b="1" dirty="0">
                <a:latin typeface="微软雅黑" panose="020B0503020204020204" charset="-122"/>
                <a:ea typeface="微软雅黑" panose="020B0503020204020204" charset="-122"/>
                <a:cs typeface="微软雅黑" panose="020B0503020204020204" charset="-122"/>
              </a:rPr>
              <a:t>月</a:t>
            </a:r>
            <a:r>
              <a:rPr lang="en-US" altLang="zh-CN" sz="2000" b="1" dirty="0">
                <a:latin typeface="微软雅黑" panose="020B0503020204020204" charset="-122"/>
                <a:ea typeface="微软雅黑" panose="020B0503020204020204" charset="-122"/>
                <a:cs typeface="微软雅黑" panose="020B0503020204020204" charset="-122"/>
              </a:rPr>
              <a:t>3</a:t>
            </a:r>
            <a:r>
              <a:rPr lang="zh-CN" sz="2000" b="1" dirty="0">
                <a:latin typeface="微软雅黑" panose="020B0503020204020204" charset="-122"/>
                <a:ea typeface="微软雅黑" panose="020B0503020204020204" charset="-122"/>
                <a:cs typeface="微软雅黑" panose="020B0503020204020204" charset="-122"/>
              </a:rPr>
              <a:t>日</a:t>
            </a:r>
            <a:r>
              <a:rPr lang="en-US" sz="2000" b="1" dirty="0">
                <a:latin typeface="微软雅黑" panose="020B0503020204020204" charset="-122"/>
                <a:ea typeface="微软雅黑" panose="020B0503020204020204" charset="-122"/>
                <a:cs typeface="微软雅黑" panose="020B0503020204020204" charset="-122"/>
              </a:rPr>
              <a:t> 10:30</a:t>
            </a:r>
            <a:endParaRPr lang="zh-CN" sz="2000" b="1" dirty="0">
              <a:latin typeface="微软雅黑" panose="020B0503020204020204" charset="-122"/>
              <a:ea typeface="微软雅黑" panose="020B0503020204020204" charset="-122"/>
              <a:cs typeface="微软雅黑" panose="020B0503020204020204" charset="-122"/>
            </a:endParaRPr>
          </a:p>
          <a:p>
            <a:pPr indent="0"/>
            <a:r>
              <a:rPr lang="zh-CN" sz="2000" b="1" dirty="0">
                <a:latin typeface="微软雅黑" panose="020B0503020204020204" charset="-122"/>
                <a:ea typeface="微软雅黑" panose="020B0503020204020204" charset="-122"/>
                <a:cs typeface="微软雅黑" panose="020B0503020204020204" charset="-122"/>
              </a:rPr>
              <a:t>地点：电信群楼</a:t>
            </a:r>
            <a:r>
              <a:rPr lang="en-US" altLang="zh-CN" sz="2000" b="1" dirty="0">
                <a:latin typeface="微软雅黑" panose="020B0503020204020204" charset="-122"/>
                <a:ea typeface="微软雅黑" panose="020B0503020204020204" charset="-122"/>
                <a:cs typeface="微软雅黑" panose="020B0503020204020204" charset="-122"/>
              </a:rPr>
              <a:t>2</a:t>
            </a:r>
            <a:r>
              <a:rPr lang="zh-CN" sz="2000" b="1" dirty="0">
                <a:latin typeface="微软雅黑" panose="020B0503020204020204" charset="-122"/>
                <a:ea typeface="微软雅黑" panose="020B0503020204020204" charset="-122"/>
                <a:cs typeface="微软雅黑" panose="020B0503020204020204" charset="-122"/>
              </a:rPr>
              <a:t>-</a:t>
            </a:r>
            <a:r>
              <a:rPr lang="en-US" altLang="zh-CN" sz="2000" b="1" dirty="0">
                <a:latin typeface="微软雅黑" panose="020B0503020204020204" charset="-122"/>
                <a:ea typeface="微软雅黑" panose="020B0503020204020204" charset="-122"/>
                <a:cs typeface="微软雅黑" panose="020B0503020204020204" charset="-122"/>
              </a:rPr>
              <a:t>410</a:t>
            </a:r>
            <a:r>
              <a:rPr lang="zh-CN" sz="2000" b="1" dirty="0">
                <a:latin typeface="微软雅黑" panose="020B0503020204020204" charset="-122"/>
                <a:ea typeface="微软雅黑" panose="020B0503020204020204" charset="-122"/>
                <a:cs typeface="微软雅黑" panose="020B0503020204020204" charset="-122"/>
              </a:rPr>
              <a:t>会议室</a:t>
            </a:r>
            <a:endParaRPr lang="zh-CN" altLang="en-US" sz="2000" b="1" dirty="0">
              <a:latin typeface="微软雅黑" panose="020B0503020204020204" charset="-122"/>
              <a:ea typeface="微软雅黑" panose="020B0503020204020204" charset="-122"/>
              <a:cs typeface="微软雅黑" panose="020B0503020204020204" charset="-122"/>
            </a:endParaRPr>
          </a:p>
        </p:txBody>
      </p:sp>
      <p:sp>
        <p:nvSpPr>
          <p:cNvPr id="11" name="文本框 10"/>
          <p:cNvSpPr txBox="1"/>
          <p:nvPr/>
        </p:nvSpPr>
        <p:spPr>
          <a:xfrm>
            <a:off x="552196" y="1821934"/>
            <a:ext cx="6468591" cy="2677656"/>
          </a:xfrm>
          <a:prstGeom prst="rect">
            <a:avLst/>
          </a:prstGeom>
          <a:noFill/>
          <a:ln w="9525">
            <a:noFill/>
          </a:ln>
        </p:spPr>
        <p:txBody>
          <a:bodyPr wrap="square">
            <a:spAutoFit/>
          </a:bodyPr>
          <a:lstStyle/>
          <a:p>
            <a:pPr indent="509905" algn="ctr"/>
            <a:endParaRPr sz="2400" b="1" dirty="0">
              <a:solidFill>
                <a:srgbClr val="0000FF"/>
              </a:solidFill>
              <a:latin typeface="微软雅黑" panose="020B0503020204020204" charset="-122"/>
              <a:ea typeface="微软雅黑" panose="020B0503020204020204" charset="-122"/>
            </a:endParaRPr>
          </a:p>
          <a:p>
            <a:pPr indent="509905" algn="ctr">
              <a:lnSpc>
                <a:spcPct val="150000"/>
              </a:lnSpc>
            </a:pPr>
            <a:r>
              <a:rPr lang="en-US" altLang="zh-CN" sz="2400" b="1" dirty="0">
                <a:solidFill>
                  <a:srgbClr val="0000FF"/>
                </a:solidFill>
                <a:latin typeface="微软雅黑" panose="020B0503020204020204" charset="-122"/>
                <a:ea typeface="微软雅黑" panose="020B0503020204020204" charset="-122"/>
              </a:rPr>
              <a:t>Optimizing Healthcare Outcomes through EHR: Experience in Data Sharing and Interoperability</a:t>
            </a:r>
            <a:endParaRPr lang="en-US" b="1" dirty="0">
              <a:latin typeface="微软雅黑" panose="020B0503020204020204" charset="-122"/>
              <a:ea typeface="微软雅黑" panose="020B0503020204020204" charset="-122"/>
              <a:cs typeface="微软雅黑" panose="020B0503020204020204" charset="-122"/>
              <a:sym typeface="+mn-ea"/>
            </a:endParaRPr>
          </a:p>
          <a:p>
            <a:pPr indent="509905" algn="ctr"/>
            <a:r>
              <a:rPr lang="en-US" altLang="zh-CN" b="1" dirty="0" err="1">
                <a:latin typeface="微软雅黑" panose="020B0503020204020204" charset="-122"/>
                <a:ea typeface="微软雅黑" panose="020B0503020204020204" charset="-122"/>
              </a:rPr>
              <a:t>Tiina</a:t>
            </a:r>
            <a:r>
              <a:rPr lang="en-US" altLang="zh-CN" b="1" dirty="0">
                <a:latin typeface="微软雅黑" panose="020B0503020204020204" charset="-122"/>
                <a:ea typeface="微软雅黑" panose="020B0503020204020204" charset="-122"/>
              </a:rPr>
              <a:t> </a:t>
            </a:r>
            <a:r>
              <a:rPr lang="en-US" altLang="zh-CN" b="1" dirty="0" err="1">
                <a:latin typeface="微软雅黑" panose="020B0503020204020204" charset="-122"/>
                <a:ea typeface="微软雅黑" panose="020B0503020204020204" charset="-122"/>
              </a:rPr>
              <a:t>Laatikainen</a:t>
            </a:r>
            <a:endParaRPr lang="en-US" altLang="zh-CN" b="1" dirty="0">
              <a:latin typeface="微软雅黑" panose="020B0503020204020204" charset="-122"/>
              <a:ea typeface="微软雅黑" panose="020B0503020204020204" charset="-122"/>
            </a:endParaRPr>
          </a:p>
          <a:p>
            <a:pPr indent="509905" algn="ctr"/>
            <a:r>
              <a:rPr lang="en-US" altLang="zh-CN" b="1" dirty="0">
                <a:latin typeface="微软雅黑" panose="020B0503020204020204" charset="-122"/>
                <a:ea typeface="微软雅黑" panose="020B0503020204020204" charset="-122"/>
              </a:rPr>
              <a:t>University of Eastern Finland</a:t>
            </a:r>
            <a:endParaRPr lang="en-US" b="1" dirty="0">
              <a:latin typeface="微软雅黑" panose="020B0503020204020204" charset="-122"/>
              <a:ea typeface="微软雅黑" panose="020B0503020204020204" charset="-122"/>
              <a:sym typeface="+mn-ea"/>
            </a:endParaRPr>
          </a:p>
        </p:txBody>
      </p:sp>
      <p:sp>
        <p:nvSpPr>
          <p:cNvPr id="13" name="文本框 12"/>
          <p:cNvSpPr txBox="1"/>
          <p:nvPr/>
        </p:nvSpPr>
        <p:spPr>
          <a:xfrm>
            <a:off x="552196" y="4324873"/>
            <a:ext cx="8330819" cy="8053487"/>
          </a:xfrm>
          <a:prstGeom prst="rect">
            <a:avLst/>
          </a:prstGeom>
          <a:noFill/>
          <a:ln w="9525">
            <a:noFill/>
          </a:ln>
        </p:spPr>
        <p:txBody>
          <a:bodyPr wrap="square">
            <a:spAutoFit/>
          </a:bodyPr>
          <a:lstStyle/>
          <a:p>
            <a:pPr indent="0" algn="just"/>
            <a:r>
              <a:rPr lang="zh-CN" b="1" dirty="0">
                <a:latin typeface="微软雅黑" panose="020B0503020204020204" charset="-122"/>
                <a:ea typeface="微软雅黑" panose="020B0503020204020204" charset="-122"/>
                <a:cs typeface="微软雅黑" panose="020B0503020204020204" charset="-122"/>
              </a:rPr>
              <a:t>摘要</a:t>
            </a:r>
            <a:r>
              <a:rPr lang="en-US" b="1" dirty="0">
                <a:latin typeface="微软雅黑" panose="020B0503020204020204" charset="-122"/>
                <a:ea typeface="微软雅黑" panose="020B0503020204020204" charset="-122"/>
                <a:cs typeface="微软雅黑" panose="020B0503020204020204" charset="-122"/>
              </a:rPr>
              <a:t>:</a:t>
            </a:r>
          </a:p>
          <a:p>
            <a:pPr indent="0" algn="just"/>
            <a:endParaRPr lang="zh-CN" dirty="0">
              <a:latin typeface="微软雅黑" panose="020B0503020204020204" charset="-122"/>
              <a:ea typeface="微软雅黑" panose="020B0503020204020204" charset="-122"/>
              <a:cs typeface="微软雅黑" panose="020B0503020204020204" charset="-122"/>
              <a:sym typeface="+mn-ea"/>
            </a:endParaRPr>
          </a:p>
          <a:p>
            <a:pPr algn="just">
              <a:lnSpc>
                <a:spcPts val="2000"/>
              </a:lnSpc>
            </a:pPr>
            <a:r>
              <a:rPr lang="en-US" altLang="zh-CN" dirty="0">
                <a:latin typeface="微软雅黑" panose="020B0503020204020204" charset="-122"/>
                <a:ea typeface="微软雅黑" panose="020B0503020204020204" charset="-122"/>
              </a:rPr>
              <a:t>In this lecture, we will explore the technical advancements in optimizing healthcare outcomes through Electronic Health Records (EHR). Focusing on key challenges and solutions in data sharing and system interoperability, we will delve into the architecture of modern EHR systems and the integration of healthcare data across different platforms. Emphasizing the role of data exchange standards, such as HL7 and FHIR, we will discuss how these technologies enable seamless information flow between healthcare providers, improving patient care and operational efficiency. The lecture will also cover emerging techniques in data management, security, and privacy, with a focus on how advancements in artificial intelligence and machine learning are being integrated into EHR systems to enhance clinical decision-making and healthcare delivery. This session aims to provide insights into the technical underpinnings of EHR systems and their potential to transform healthcare practices globally.</a:t>
            </a:r>
            <a:endParaRPr sz="1400" dirty="0">
              <a:latin typeface="微软雅黑" panose="020B0503020204020204" charset="-122"/>
              <a:ea typeface="微软雅黑" panose="020B0503020204020204" charset="-122"/>
              <a:sym typeface="+mn-ea"/>
            </a:endParaRPr>
          </a:p>
          <a:p>
            <a:pPr indent="0" algn="just"/>
            <a:endParaRPr lang="en-US" altLang="zh-CN" b="1" dirty="0">
              <a:latin typeface="微软雅黑" panose="020B0503020204020204" charset="-122"/>
              <a:ea typeface="微软雅黑" panose="020B0503020204020204" charset="-122"/>
              <a:cs typeface="微软雅黑" panose="020B0503020204020204" charset="-122"/>
            </a:endParaRPr>
          </a:p>
          <a:p>
            <a:pPr indent="0" algn="just"/>
            <a:r>
              <a:rPr lang="zh-CN" b="1" dirty="0">
                <a:latin typeface="微软雅黑" panose="020B0503020204020204" charset="-122"/>
                <a:ea typeface="微软雅黑" panose="020B0503020204020204" charset="-122"/>
                <a:cs typeface="微软雅黑" panose="020B0503020204020204" charset="-122"/>
              </a:rPr>
              <a:t>简介</a:t>
            </a:r>
            <a:r>
              <a:rPr lang="en-US" b="1" dirty="0">
                <a:latin typeface="微软雅黑" panose="020B0503020204020204" charset="-122"/>
                <a:ea typeface="微软雅黑" panose="020B0503020204020204" charset="-122"/>
                <a:cs typeface="微软雅黑" panose="020B0503020204020204" charset="-122"/>
              </a:rPr>
              <a:t>:</a:t>
            </a:r>
          </a:p>
          <a:p>
            <a:pPr indent="0" algn="just"/>
            <a:endParaRPr lang="zh-CN" sz="1400" b="0" dirty="0">
              <a:latin typeface="微软雅黑" panose="020B0503020204020204" charset="-122"/>
              <a:ea typeface="微软雅黑" panose="020B0503020204020204" charset="-122"/>
              <a:cs typeface="微软雅黑" panose="020B0503020204020204" charset="-122"/>
            </a:endParaRPr>
          </a:p>
          <a:p>
            <a:pPr algn="just"/>
            <a:r>
              <a:rPr lang="en-US" altLang="zh-CN" dirty="0" err="1">
                <a:latin typeface="微软雅黑" panose="020B0503020204020204" charset="-122"/>
                <a:ea typeface="微软雅黑" panose="020B0503020204020204" charset="-122"/>
              </a:rPr>
              <a:t>Tiina</a:t>
            </a:r>
            <a:r>
              <a:rPr lang="en-US" altLang="zh-CN" dirty="0">
                <a:latin typeface="微软雅黑" panose="020B0503020204020204" charset="-122"/>
                <a:ea typeface="微软雅黑" panose="020B0503020204020204" charset="-122"/>
              </a:rPr>
              <a:t> </a:t>
            </a:r>
            <a:r>
              <a:rPr lang="en-US" altLang="zh-CN" dirty="0" err="1">
                <a:latin typeface="微软雅黑" panose="020B0503020204020204" charset="-122"/>
                <a:ea typeface="微软雅黑" panose="020B0503020204020204" charset="-122"/>
              </a:rPr>
              <a:t>Laatikainen</a:t>
            </a:r>
            <a:r>
              <a:rPr lang="zh-CN" altLang="en-US" dirty="0">
                <a:latin typeface="微软雅黑" panose="020B0503020204020204" charset="-122"/>
                <a:ea typeface="微软雅黑" panose="020B0503020204020204" charset="-122"/>
              </a:rPr>
              <a:t>教授是芬兰著名的内科学、糖尿病、老年学和人口学研究专家。她的研究涉及糖尿病、内分泌学、身体质量指数（</a:t>
            </a:r>
            <a:r>
              <a:rPr lang="en-US" altLang="zh-CN" dirty="0">
                <a:latin typeface="微软雅黑" panose="020B0503020204020204" charset="-122"/>
                <a:ea typeface="微软雅黑" panose="020B0503020204020204" charset="-122"/>
              </a:rPr>
              <a:t>BMI</a:t>
            </a:r>
            <a:r>
              <a:rPr lang="zh-CN" altLang="en-US" dirty="0">
                <a:latin typeface="微软雅黑" panose="020B0503020204020204" charset="-122"/>
                <a:ea typeface="微软雅黑" panose="020B0503020204020204" charset="-122"/>
              </a:rPr>
              <a:t>）、肥胖、认知障碍等多个领域，尤其关注全球健康、老年学和认知衰退的关系。她的研究结合了队列研究、危险比、老年学干预等多学科方法，致力于探讨肥胖、糖尿病对健康的影响以及老年人群体中的认知干预。她的代表性工作包括全球范围内的</a:t>
            </a:r>
            <a:r>
              <a:rPr lang="en-US" altLang="zh-CN" dirty="0">
                <a:latin typeface="微软雅黑" panose="020B0503020204020204" charset="-122"/>
                <a:ea typeface="微软雅黑" panose="020B0503020204020204" charset="-122"/>
              </a:rPr>
              <a:t>BMI</a:t>
            </a:r>
            <a:r>
              <a:rPr lang="zh-CN" altLang="en-US" dirty="0">
                <a:latin typeface="微软雅黑" panose="020B0503020204020204" charset="-122"/>
                <a:ea typeface="微软雅黑" panose="020B0503020204020204" charset="-122"/>
              </a:rPr>
              <a:t>和糖尿病趋势分析，以及在芬兰开展的老年干预研究（</a:t>
            </a:r>
            <a:r>
              <a:rPr lang="en-US" altLang="zh-CN" dirty="0">
                <a:latin typeface="微软雅黑" panose="020B0503020204020204" charset="-122"/>
                <a:ea typeface="微软雅黑" panose="020B0503020204020204" charset="-122"/>
              </a:rPr>
              <a:t>FINGER</a:t>
            </a:r>
            <a:r>
              <a:rPr lang="zh-CN" altLang="en-US" dirty="0">
                <a:latin typeface="微软雅黑" panose="020B0503020204020204" charset="-122"/>
                <a:ea typeface="微软雅黑" panose="020B0503020204020204" charset="-122"/>
              </a:rPr>
              <a:t>）。她的研究为老年疾病管理和健康干预提供了重要的理论支持。她的</a:t>
            </a:r>
            <a:r>
              <a:rPr lang="en-US" altLang="zh-CN" dirty="0">
                <a:latin typeface="微软雅黑" panose="020B0503020204020204" charset="-122"/>
                <a:ea typeface="微软雅黑" panose="020B0503020204020204" charset="-122"/>
              </a:rPr>
              <a:t>D-index</a:t>
            </a:r>
            <a:r>
              <a:rPr lang="zh-CN" altLang="en-US" dirty="0">
                <a:latin typeface="微软雅黑" panose="020B0503020204020204" charset="-122"/>
                <a:ea typeface="微软雅黑" panose="020B0503020204020204" charset="-122"/>
              </a:rPr>
              <a:t>为</a:t>
            </a:r>
            <a:r>
              <a:rPr lang="en-US" altLang="zh-CN" dirty="0">
                <a:latin typeface="微软雅黑" panose="020B0503020204020204" charset="-122"/>
                <a:ea typeface="微软雅黑" panose="020B0503020204020204" charset="-122"/>
              </a:rPr>
              <a:t>84</a:t>
            </a:r>
            <a:r>
              <a:rPr lang="zh-CN" altLang="en-US" dirty="0">
                <a:latin typeface="微软雅黑" panose="020B0503020204020204" charset="-122"/>
                <a:ea typeface="微软雅黑" panose="020B0503020204020204" charset="-122"/>
              </a:rPr>
              <a:t>，共发表</a:t>
            </a:r>
            <a:r>
              <a:rPr lang="en-US" altLang="zh-CN" dirty="0">
                <a:latin typeface="微软雅黑" panose="020B0503020204020204" charset="-122"/>
                <a:ea typeface="微软雅黑" panose="020B0503020204020204" charset="-122"/>
              </a:rPr>
              <a:t>592</a:t>
            </a:r>
            <a:r>
              <a:rPr lang="zh-CN" altLang="en-US" dirty="0">
                <a:latin typeface="微软雅黑" panose="020B0503020204020204" charset="-122"/>
                <a:ea typeface="微软雅黑" panose="020B0503020204020204" charset="-122"/>
              </a:rPr>
              <a:t>篇学术论文并获得</a:t>
            </a:r>
            <a:r>
              <a:rPr lang="en-US" altLang="zh-CN" dirty="0">
                <a:latin typeface="微软雅黑" panose="020B0503020204020204" charset="-122"/>
                <a:ea typeface="微软雅黑" panose="020B0503020204020204" charset="-122"/>
              </a:rPr>
              <a:t>42,434</a:t>
            </a:r>
            <a:r>
              <a:rPr lang="zh-CN" altLang="en-US" dirty="0">
                <a:latin typeface="微软雅黑" panose="020B0503020204020204" charset="-122"/>
                <a:ea typeface="微软雅黑" panose="020B0503020204020204" charset="-122"/>
              </a:rPr>
              <a:t>的引用量。</a:t>
            </a:r>
            <a:r>
              <a:rPr lang="en-US" altLang="zh-CN" dirty="0">
                <a:latin typeface="微软雅黑" panose="020B0503020204020204" charset="-122"/>
                <a:ea typeface="微软雅黑" panose="020B0503020204020204" charset="-122"/>
              </a:rPr>
              <a:t>2022</a:t>
            </a:r>
            <a:r>
              <a:rPr lang="zh-CN" altLang="en-US" dirty="0">
                <a:latin typeface="微软雅黑" panose="020B0503020204020204" charset="-122"/>
                <a:ea typeface="微软雅黑" panose="020B0503020204020204" charset="-122"/>
              </a:rPr>
              <a:t>年，</a:t>
            </a:r>
            <a:r>
              <a:rPr lang="en-US" altLang="zh-CN" dirty="0" err="1">
                <a:latin typeface="微软雅黑" panose="020B0503020204020204" charset="-122"/>
                <a:ea typeface="微软雅黑" panose="020B0503020204020204" charset="-122"/>
              </a:rPr>
              <a:t>Tiina</a:t>
            </a:r>
            <a:r>
              <a:rPr lang="en-US" altLang="zh-CN" dirty="0">
                <a:latin typeface="微软雅黑" panose="020B0503020204020204" charset="-122"/>
                <a:ea typeface="微软雅黑" panose="020B0503020204020204" charset="-122"/>
              </a:rPr>
              <a:t> </a:t>
            </a:r>
            <a:r>
              <a:rPr lang="en-US" altLang="zh-CN" dirty="0" err="1">
                <a:latin typeface="微软雅黑" panose="020B0503020204020204" charset="-122"/>
                <a:ea typeface="微软雅黑" panose="020B0503020204020204" charset="-122"/>
              </a:rPr>
              <a:t>Laatikainen</a:t>
            </a:r>
            <a:r>
              <a:rPr lang="zh-CN" altLang="en-US" dirty="0">
                <a:latin typeface="微软雅黑" panose="020B0503020204020204" charset="-122"/>
                <a:ea typeface="微软雅黑" panose="020B0503020204020204" charset="-122"/>
              </a:rPr>
              <a:t>教授，被世卫组织任命为“非传染性疾病研究与创新技术咨询专家组”（</a:t>
            </a:r>
            <a:r>
              <a:rPr lang="en-US" altLang="zh-CN" dirty="0">
                <a:latin typeface="微软雅黑" panose="020B0503020204020204" charset="-122"/>
                <a:ea typeface="微软雅黑" panose="020B0503020204020204" charset="-122"/>
              </a:rPr>
              <a:t>TAG-NCD-R&amp;I</a:t>
            </a:r>
            <a:r>
              <a:rPr lang="zh-CN" altLang="en-US" dirty="0">
                <a:latin typeface="微软雅黑" panose="020B0503020204020204" charset="-122"/>
                <a:ea typeface="微软雅黑" panose="020B0503020204020204" charset="-122"/>
              </a:rPr>
              <a:t>）成员，成为全球仅</a:t>
            </a:r>
            <a:r>
              <a:rPr lang="en-US" altLang="zh-CN" dirty="0">
                <a:latin typeface="微软雅黑" panose="020B0503020204020204" charset="-122"/>
                <a:ea typeface="微软雅黑" panose="020B0503020204020204" charset="-122"/>
              </a:rPr>
              <a:t>12</a:t>
            </a:r>
            <a:r>
              <a:rPr lang="zh-CN" altLang="en-US" dirty="0">
                <a:latin typeface="微软雅黑" panose="020B0503020204020204" charset="-122"/>
                <a:ea typeface="微软雅黑" panose="020B0503020204020204" charset="-122"/>
              </a:rPr>
              <a:t>位入选专家之一。这一任命展现了她在非传染性疾病领域的杰出学术成就和国际影响力。</a:t>
            </a:r>
            <a:r>
              <a:rPr lang="zh-CN" altLang="zh-CN" dirty="0">
                <a:latin typeface="微软雅黑" panose="020B0503020204020204" charset="-122"/>
                <a:ea typeface="微软雅黑" panose="020B0503020204020204" charset="-122"/>
              </a:rPr>
              <a:t>。</a:t>
            </a:r>
            <a:endParaRPr lang="zh-CN" altLang="en-US" dirty="0">
              <a:latin typeface="微软雅黑" panose="020B0503020204020204" charset="-122"/>
              <a:ea typeface="微软雅黑" panose="020B0503020204020204" charset="-122"/>
            </a:endParaRPr>
          </a:p>
        </p:txBody>
      </p:sp>
      <p:pic>
        <p:nvPicPr>
          <p:cNvPr id="1026" name="Picture 2" descr="Tiina  Laatikainen">
            <a:extLst>
              <a:ext uri="{FF2B5EF4-FFF2-40B4-BE49-F238E27FC236}">
                <a16:creationId xmlns:a16="http://schemas.microsoft.com/office/drawing/2014/main" id="{74B197B6-F376-446D-B385-B7418F3BE2AD}"/>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993887" y="2162991"/>
            <a:ext cx="2008127" cy="200812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Y2JjNmE1MzNjNzE5YzYyYmU4NTNhN2ZlNjQ0ZDA3MDEifQ=="/>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
</p:tagLst>
</file>

<file path=ppt/theme/theme1.xml><?xml version="1.0" encoding="utf-8"?>
<a:theme xmlns:a="http://schemas.openxmlformats.org/drawingml/2006/main" name="WPS">
  <a:themeElements>
    <a:clrScheme name="WPS">
      <a:dk1>
        <a:srgbClr val="000000"/>
      </a:dk1>
      <a:lt1>
        <a:srgbClr val="FFFFFF"/>
      </a:lt1>
      <a:dk2>
        <a:srgbClr val="0F1423"/>
      </a:dk2>
      <a:lt2>
        <a:srgbClr val="FFFFFF"/>
      </a:lt2>
      <a:accent1>
        <a:srgbClr val="4874CB"/>
      </a:accent1>
      <a:accent2>
        <a:srgbClr val="E6724B"/>
      </a:accent2>
      <a:accent3>
        <a:srgbClr val="EFBB1F"/>
      </a:accent3>
      <a:accent4>
        <a:srgbClr val="75BD42"/>
      </a:accent4>
      <a:accent5>
        <a:srgbClr val="30C0B4"/>
      </a:accent5>
      <a:accent6>
        <a:srgbClr val="E05269"/>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406</Words>
  <Application>Microsoft Office PowerPoint</Application>
  <PresentationFormat>A3 纸张(297x420 毫米)</PresentationFormat>
  <Paragraphs>15</Paragraphs>
  <Slides>1</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vt:i4>
      </vt:variant>
    </vt:vector>
  </HeadingPairs>
  <TitlesOfParts>
    <vt:vector size="6" baseType="lpstr">
      <vt:lpstr>微软雅黑</vt:lpstr>
      <vt:lpstr>Arial</vt:lpstr>
      <vt:lpstr>Calibri</vt:lpstr>
      <vt:lpstr>Times New Roman</vt:lpstr>
      <vt:lpstr>WPS</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Ziyi Gao</dc:creator>
  <cp:lastModifiedBy>xiaoyong pan</cp:lastModifiedBy>
  <cp:revision>73</cp:revision>
  <dcterms:created xsi:type="dcterms:W3CDTF">2023-11-07T02:02:00Z</dcterms:created>
  <dcterms:modified xsi:type="dcterms:W3CDTF">2025-02-28T08:51:47Z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6E9A149046FB42219D2C376996180BCF_13</vt:lpwstr>
  </property>
  <property fmtid="{D5CDD505-2E9C-101B-9397-08002B2CF9AE}" pid="3" name="KSOProductBuildVer">
    <vt:lpwstr>2052-12.1.0.17827</vt:lpwstr>
  </property>
</Properties>
</file>